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7.jpeg" ContentType="image/jpeg"/>
  <Override PartName="/ppt/media/image56.png" ContentType="image/png"/>
  <Override PartName="/ppt/media/image54.jpeg" ContentType="image/jpeg"/>
  <Override PartName="/ppt/media/image53.png" ContentType="image/png"/>
  <Override PartName="/ppt/media/image51.png" ContentType="image/png"/>
  <Override PartName="/ppt/media/image48.jpeg" ContentType="image/jpeg"/>
  <Override PartName="/ppt/media/image46.png" ContentType="image/png"/>
  <Override PartName="/ppt/media/image45.png" ContentType="image/png"/>
  <Override PartName="/ppt/media/image44.jpeg" ContentType="image/jpeg"/>
  <Override PartName="/ppt/media/image41.png" ContentType="image/png"/>
  <Override PartName="/ppt/media/image3.jpeg" ContentType="image/jpeg"/>
  <Override PartName="/ppt/media/image40.png" ContentType="image/png"/>
  <Override PartName="/ppt/media/image39.png" ContentType="image/png"/>
  <Override PartName="/ppt/media/image33.jpeg" ContentType="image/jpeg"/>
  <Override PartName="/ppt/media/image31.jpeg" ContentType="image/jpeg"/>
  <Override PartName="/ppt/media/image38.jpeg" ContentType="image/jpeg"/>
  <Override PartName="/ppt/media/image72.png" ContentType="image/png"/>
  <Override PartName="/ppt/media/image14.jpeg" ContentType="image/jpeg"/>
  <Override PartName="/ppt/media/image15.jpeg" ContentType="image/jpeg"/>
  <Override PartName="/ppt/media/image64.png" ContentType="image/png"/>
  <Override PartName="/ppt/media/hdphoto2.wdp" ContentType="image/vnd.ms-photo"/>
  <Override PartName="/ppt/media/image12.png" ContentType="image/png"/>
  <Override PartName="/ppt/media/image49.png" ContentType="image/png"/>
  <Override PartName="/ppt/media/image20.jpeg" ContentType="image/jpeg"/>
  <Override PartName="/ppt/media/image60.png" ContentType="image/png"/>
  <Override PartName="/ppt/media/media55.mp4" ContentType="video/mp4"/>
  <Override PartName="/ppt/media/image22.png" ContentType="image/png"/>
  <Override PartName="/ppt/media/image59.png" ContentType="image/png"/>
  <Override PartName="/ppt/media/image65.png" ContentType="image/png"/>
  <Override PartName="/ppt/media/image21.jpeg" ContentType="image/jpeg"/>
  <Override PartName="/ppt/media/image63.jpeg" ContentType="image/jpeg"/>
  <Override PartName="/ppt/media/image29.png" ContentType="image/png"/>
  <Override PartName="/ppt/media/image71.png" ContentType="image/png"/>
  <Override PartName="/ppt/media/image75.jpeg" ContentType="image/jpeg"/>
  <Override PartName="/ppt/media/image66.png" ContentType="image/png"/>
  <Override PartName="/ppt/media/image19.png" ContentType="image/png"/>
  <Override PartName="/ppt/media/image62.jpeg" ContentType="image/jpeg"/>
  <Override PartName="/ppt/media/image73.png" ContentType="image/png"/>
  <Override PartName="/ppt/media/image58.png" ContentType="image/png"/>
  <Override PartName="/ppt/media/image32.jpeg" ContentType="image/jpeg"/>
  <Override PartName="/ppt/media/image26.jpeg" ContentType="image/jpeg"/>
  <Override PartName="/ppt/media/image70.jpeg" ContentType="image/jpe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67.jpeg" ContentType="image/jpeg"/>
  <Override PartName="/ppt/media/image69.png" ContentType="image/png"/>
  <Override PartName="/ppt/media/image2.png" ContentType="image/png"/>
  <Override PartName="/ppt/media/image61.jpeg" ContentType="image/jpeg"/>
  <Override PartName="/ppt/media/image23.png" ContentType="image/png"/>
  <Override PartName="/ppt/media/image13.jpeg" ContentType="image/jpeg"/>
  <Override PartName="/ppt/media/image24.png" ContentType="image/png"/>
  <Override PartName="/ppt/media/media68.mp4" ContentType="video/mp4"/>
  <Override PartName="/ppt/media/image1.png" ContentType="image/png"/>
  <Override PartName="/ppt/media/image30.png" ContentType="image/png"/>
  <Override PartName="/ppt/media/image37.jpeg" ContentType="image/jpeg"/>
  <Override PartName="/ppt/media/image25.png" ContentType="image/png"/>
  <Override PartName="/ppt/media/hdphoto1.wdp" ContentType="image/vnd.ms-photo"/>
  <Override PartName="/ppt/media/image11.png" ContentType="image/png"/>
  <Override PartName="/ppt/media/image74.jpeg" ContentType="image/jpeg"/>
  <Override PartName="/ppt/media/image34.png" ContentType="image/png"/>
  <Override PartName="/ppt/media/image8.jpeg" ContentType="image/jpeg"/>
  <Override PartName="/ppt/media/image27.jpeg" ContentType="image/jpeg"/>
  <Override PartName="/ppt/media/image50.jpeg" ContentType="image/jpeg"/>
  <Override PartName="/ppt/media/image52.png" ContentType="image/png"/>
  <Override PartName="/ppt/media/image10.png" ContentType="image/png"/>
  <Override PartName="/ppt/media/image47.png" ContentType="image/png"/>
  <Override PartName="/ppt/media/image9.jpeg" ContentType="image/jpeg"/>
  <Override PartName="/ppt/media/image36.png" ContentType="image/png"/>
  <Override PartName="/ppt/media/image18.png" ContentType="image/png"/>
  <Override PartName="/ppt/media/image42.jpeg" ContentType="image/jpeg"/>
  <Override PartName="/ppt/media/image6.png" ContentType="image/png"/>
  <Override PartName="/ppt/media/image4.png" ContentType="image/png"/>
  <Override PartName="/ppt/media/image16.png" ContentType="image/png"/>
  <Override PartName="/ppt/media/image7.jpeg" ContentType="image/jpe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30E1CB-FACA-4A52-AB93-5E069B5FDB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EE3E90-2653-4284-8BE0-5125E6259E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8B5325-D254-41DB-9D82-25716C41FF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E46D94-0D48-403F-94A3-5CE38F558B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5FF32C-6870-4640-B694-A3EBB10842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7B735E-D796-4CF7-94C1-616EE3CC3F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184EEC-99B9-4099-B6FE-BF88ABA83F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4C0FAE-B04F-4C73-A1D0-E5BAC849DE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9E9029-C4CC-4C4B-8654-693EDF8663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A3B518-0A69-4099-9883-4F9AF90487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5BE51C-33FD-4CC2-A651-E13B8AC8BD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C97380-78DD-42FC-BC78-197098F743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1FC380-7CA6-4F15-BEA7-2EDC5DF169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5E6D2F-B531-49A4-A60E-19718569B6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640593-2020-4D8D-AEE3-634728881F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0EF38C-B4B8-4918-A90A-CA58D6FC8F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F31573-307B-46FC-A6C3-1310F8C008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E98A40-5DC6-4D10-AD6D-5F72D8C60B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C26E6D-367A-4C25-98B5-A361517D29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878A0E-B091-4008-A57F-A25C958D5A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04BE4A-3C8C-469E-B7DD-FA82F0B9B9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165F1C-FC32-4804-BFB6-1E52795CC7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6D1931-F3A9-4228-B241-508117FBB83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2B1CBE-33E6-40D1-8333-9172C8C2CF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ED0EA6B-061C-4CF0-8D0F-E53317F54E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04964BA-4AD0-4B84-BA6D-045B3B2AD0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6AC318-0C93-4FA3-9784-DC1F907CEA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99BC811-9B07-4039-B6F7-F2FA8C6210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36ADF0-BEFB-485B-A7FA-56B30E2796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6D5131F-64A2-4AD0-8D48-46E74098E7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551267-EF8E-4123-B331-5B3391BC92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1AE081A-557E-4316-A48E-F3252F868A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BDC2B2-5422-4BC7-9DAE-B3C109A44F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1D7B157-0A53-4893-87F9-FA40CCDBB1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324F95-38C1-4E0A-BA87-8168FAE1F1E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ADD60AD-8FF1-4A98-9712-3A95283F18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DA7374-411E-48FF-83F3-21B55FC571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12AC948-A9A9-47E0-B402-E23B7326A4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4746DEF-3D2F-448D-A0B8-C66F94BF5C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F39B9A-531B-4EF4-AAE2-4A9EBD049B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31AB28D-1234-4A7A-AE3B-450A02FBD3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9468F09-E513-4553-BA03-E35C62B512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AD43C90-23AA-4272-AE56-8A20CDA749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5F75732-BBB3-46BA-B139-3023DD6305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494AB54-6B8A-4535-A44A-695C55A25B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0E962E-7281-4C4B-8925-197C1F78B4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E3D86B0-4D38-454E-95AC-F2937BC8F2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2700000" y="1485000"/>
            <a:ext cx="4680000" cy="75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555012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7680240" y="324000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342000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555012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7680240" y="4086360"/>
            <a:ext cx="20282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DB68C6-1202-4FA4-8B2A-03FE2C7FA7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648120" y="408636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42000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648120" y="3240000"/>
            <a:ext cx="307404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3420000" y="4086360"/>
            <a:ext cx="6300000" cy="77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80000" cy="2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80000" cy="1215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2700" spc="-1" strike="noStrike">
                <a:solidFill>
                  <a:srgbClr val="ffffff"/>
                </a:solidFill>
                <a:latin typeface="Noto Sans"/>
              </a:rPr>
              <a:t>Click to edit the title text format</a:t>
            </a:r>
            <a:endParaRPr b="1" lang="en-US" sz="27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c3e50"/>
                </a:solidFill>
                <a:latin typeface="Noto Sans"/>
              </a:rPr>
              <a:t>Click to edit the outline text format</a:t>
            </a:r>
            <a:endParaRPr b="1" lang="en-US" sz="2400" spc="-1" strike="noStrike">
              <a:solidFill>
                <a:srgbClr val="2c3e50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2c3e50"/>
                </a:solidFill>
                <a:latin typeface="Noto Sans"/>
              </a:rPr>
              <a:t>Second Outline Level</a:t>
            </a:r>
            <a:endParaRPr b="0" lang="en-US" sz="2100" spc="-1" strike="noStrike">
              <a:solidFill>
                <a:srgbClr val="2c3e50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c3e50"/>
                </a:solidFill>
                <a:latin typeface="Noto Sans"/>
              </a:rPr>
              <a:t>Third Outline Level</a:t>
            </a:r>
            <a:endParaRPr b="0" lang="en-US" sz="1800" spc="-1" strike="noStrike">
              <a:solidFill>
                <a:srgbClr val="2c3e50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2c3e50"/>
                </a:solidFill>
                <a:latin typeface="Noto Sans"/>
              </a:rPr>
              <a:t>Fourth Outline Level</a:t>
            </a:r>
            <a:endParaRPr b="0" lang="en-US" sz="1500" spc="-1" strike="noStrike">
              <a:solidFill>
                <a:srgbClr val="2c3e50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2c3e50"/>
                </a:solidFill>
                <a:latin typeface="Noto Sans"/>
              </a:rPr>
              <a:t>Fifth Outline Level</a:t>
            </a:r>
            <a:endParaRPr b="0" lang="en-US" sz="1500" spc="-1" strike="noStrike">
              <a:solidFill>
                <a:srgbClr val="2c3e50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2c3e50"/>
                </a:solidFill>
                <a:latin typeface="Noto Sans"/>
              </a:rPr>
              <a:t>Sixth Outline Level</a:t>
            </a:r>
            <a:endParaRPr b="0" lang="en-US" sz="1500" spc="-1" strike="noStrike">
              <a:solidFill>
                <a:srgbClr val="2c3e50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2c3e50"/>
                </a:solidFill>
                <a:latin typeface="Noto Sans"/>
              </a:rPr>
              <a:t>Seventh Outline Level</a:t>
            </a:r>
            <a:endParaRPr b="0" lang="en-US" sz="15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" name=""/>
          <p:cNvSpPr/>
          <p:nvPr/>
        </p:nvSpPr>
        <p:spPr>
          <a:xfrm>
            <a:off x="9315000" y="5175000"/>
            <a:ext cx="450000" cy="4500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 txBox="1"/>
          <p:nvPr/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2F57ECBB-D3BE-4A7B-BAC5-9310C2FF988A}" type="slidenum">
              <a:rPr b="1" lang="en-US" sz="18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0" y="0"/>
            <a:ext cx="10080000" cy="37800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en-US" sz="2700" spc="-1" strike="noStrike">
                <a:solidFill>
                  <a:srgbClr val="ffffff"/>
                </a:solidFill>
                <a:latin typeface="Noto Sans"/>
              </a:rPr>
              <a:t>Click to </a:t>
            </a:r>
            <a:r>
              <a:rPr b="1" lang="en-US" sz="2700" spc="-1" strike="noStrike">
                <a:solidFill>
                  <a:srgbClr val="ffffff"/>
                </a:solidFill>
                <a:latin typeface="Noto Sans"/>
              </a:rPr>
              <a:t>edit the </a:t>
            </a:r>
            <a:r>
              <a:rPr b="1" lang="en-US" sz="2700" spc="-1" strike="noStrike">
                <a:solidFill>
                  <a:srgbClr val="ffffff"/>
                </a:solidFill>
                <a:latin typeface="Noto Sans"/>
              </a:rPr>
              <a:t>title text </a:t>
            </a:r>
            <a:r>
              <a:rPr b="1" lang="en-US" sz="2700" spc="-1" strike="noStrike">
                <a:solidFill>
                  <a:srgbClr val="ffffff"/>
                </a:solidFill>
                <a:latin typeface="Noto Sans"/>
              </a:rPr>
              <a:t>format</a:t>
            </a:r>
            <a:endParaRPr b="1" lang="en-US" sz="27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432000" indent="-324000">
              <a:spcAft>
                <a:spcPts val="65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5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fld id="{B09A5AF4-64B3-4987-8262-604D12720722}" type="slidenum">
              <a:rPr b="1" lang="en-US" sz="18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2520000" y="1350000"/>
            <a:ext cx="5040000" cy="189000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r>
              <a:rPr b="1" lang="en-US" sz="2700" spc="-1" strike="noStrike">
                <a:solidFill>
                  <a:srgbClr val="2c3e50"/>
                </a:solidFill>
                <a:latin typeface="Noto Sans"/>
              </a:rPr>
              <a:t>Click to </a:t>
            </a:r>
            <a:r>
              <a:rPr b="1" lang="en-US" sz="2700" spc="-1" strike="noStrike">
                <a:solidFill>
                  <a:srgbClr val="2c3e50"/>
                </a:solidFill>
                <a:latin typeface="Noto Sans"/>
              </a:rPr>
              <a:t>edit the </a:t>
            </a:r>
            <a:r>
              <a:rPr b="1" lang="en-US" sz="2700" spc="-1" strike="noStrike">
                <a:solidFill>
                  <a:srgbClr val="2c3e50"/>
                </a:solidFill>
                <a:latin typeface="Noto Sans"/>
              </a:rPr>
              <a:t>title text </a:t>
            </a:r>
            <a:r>
              <a:rPr b="1" lang="en-US" sz="2700" spc="-1" strike="noStrike">
                <a:solidFill>
                  <a:srgbClr val="2c3e50"/>
                </a:solidFill>
                <a:latin typeface="Noto Sans"/>
              </a:rPr>
              <a:t>format</a:t>
            </a: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marL="432000" indent="-324000">
              <a:spcAft>
                <a:spcPts val="65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Click to edit the outline text format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1" marL="864000" indent="-324000">
              <a:spcAft>
                <a:spcPts val="850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Second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Third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3" marL="1728000" indent="-216000">
              <a:spcAft>
                <a:spcPts val="425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4" marL="2160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Fifth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5" marL="2592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Sixth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  <a:p>
            <a:pPr lvl="6" marL="3024000" indent="-216000">
              <a:spcAft>
                <a:spcPts val="213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Noto Sans"/>
              </a:rPr>
              <a:t>Seventh Outline Level</a:t>
            </a:r>
            <a:endParaRPr b="0" lang="en-US" sz="1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6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 idx="7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8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buNone/>
              <a:defRPr b="1" lang="en-US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buNone/>
            </a:pPr>
            <a:fld id="{6D9BEB59-C0FE-4563-B4A1-9E7D90EA56C9}" type="slidenum">
              <a:rPr b="1" lang="en-US" sz="18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670" spc="-1" strike="noStrike">
                <a:latin typeface="Arial"/>
              </a:rPr>
              <a:t>Click </a:t>
            </a:r>
            <a:r>
              <a:rPr b="0" lang="en-US" sz="4670" spc="-1" strike="noStrike">
                <a:latin typeface="Arial"/>
              </a:rPr>
              <a:t>to edit </a:t>
            </a:r>
            <a:r>
              <a:rPr b="0" lang="en-US" sz="4670" spc="-1" strike="noStrike">
                <a:latin typeface="Arial"/>
              </a:rPr>
              <a:t>the </a:t>
            </a:r>
            <a:r>
              <a:rPr b="0" lang="en-US" sz="4670" spc="-1" strike="noStrike">
                <a:latin typeface="Arial"/>
              </a:rPr>
              <a:t>title </a:t>
            </a:r>
            <a:r>
              <a:rPr b="0" lang="en-US" sz="4670" spc="-1" strike="noStrike">
                <a:latin typeface="Arial"/>
              </a:rPr>
              <a:t>text </a:t>
            </a:r>
            <a:r>
              <a:rPr b="0" lang="en-US" sz="4670" spc="-1" strike="noStrike">
                <a:latin typeface="Arial"/>
              </a:rPr>
              <a:t>format</a:t>
            </a:r>
            <a:endParaRPr b="0" lang="en-US" sz="4670" spc="-1" strike="noStrike">
              <a:latin typeface="Arial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080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56C05054-081B-436A-A9BE-99D0FBBD8BC9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Noto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ED09C9-FD33-4C4B-AF07-F0B47BE1C10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Noto Sans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microsoft.com/office/2007/relationships/hdphoto" Target="../media/hdphoto2.wdp"/><Relationship Id="rId9" Type="http://schemas.openxmlformats.org/officeDocument/2006/relationships/image" Target="../media/image26.jpeg"/><Relationship Id="rId10" Type="http://schemas.openxmlformats.org/officeDocument/2006/relationships/slideLayout" Target="../slideLayouts/slideLayout5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slideLayout" Target="../slideLayouts/slideLayout5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37.jpeg"/><Relationship Id="rId8" Type="http://schemas.openxmlformats.org/officeDocument/2006/relationships/slideLayout" Target="../slideLayouts/slideLayout5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slideLayout" Target="../slideLayouts/slideLayout5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49.png"/><Relationship Id="rId9" Type="http://schemas.openxmlformats.org/officeDocument/2006/relationships/slideLayout" Target="../slideLayouts/slideLayout5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54.jpeg"/><Relationship Id="rId8" Type="http://schemas.openxmlformats.org/officeDocument/2006/relationships/video" Target="../media/media55.mp4"/><Relationship Id="rId9" Type="http://schemas.microsoft.com/office/2007/relationships/media" Target="../media/media55.mp4"/><Relationship Id="rId10" Type="http://schemas.openxmlformats.org/officeDocument/2006/relationships/image" Target="../media/image56.png"/><Relationship Id="rId11" Type="http://schemas.openxmlformats.org/officeDocument/2006/relationships/slideLayout" Target="../slideLayouts/slideLayout5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9" Type="http://schemas.openxmlformats.org/officeDocument/2006/relationships/slideLayout" Target="../slideLayouts/slideLayout5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66.png"/><Relationship Id="rId7" Type="http://schemas.openxmlformats.org/officeDocument/2006/relationships/image" Target="../media/image67.jpeg"/><Relationship Id="rId8" Type="http://schemas.openxmlformats.org/officeDocument/2006/relationships/video" Target="../media/media68.mp4"/><Relationship Id="rId9" Type="http://schemas.microsoft.com/office/2007/relationships/media" Target="../media/media68.mp4"/><Relationship Id="rId10" Type="http://schemas.openxmlformats.org/officeDocument/2006/relationships/image" Target="../media/image69.png"/><Relationship Id="rId11" Type="http://schemas.openxmlformats.org/officeDocument/2006/relationships/slideLayout" Target="../slideLayouts/slideLayout5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73.png"/><Relationship Id="rId7" Type="http://schemas.openxmlformats.org/officeDocument/2006/relationships/image" Target="../media/image74.jpeg"/><Relationship Id="rId8" Type="http://schemas.openxmlformats.org/officeDocument/2006/relationships/image" Target="../media/image75.jpeg"/><Relationship Id="rId9" Type="http://schemas.openxmlformats.org/officeDocument/2006/relationships/slideLayout" Target="../slideLayouts/slideLayout5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hyperlink" Target="https://medium.com/the-data-experience/building-a-data-pipeline-from-scratch-32b712cfb1db" TargetMode="External"/><Relationship Id="rId6" Type="http://schemas.openxmlformats.org/officeDocument/2006/relationships/hyperlink" Target="https://creativecommons.org/licenses/by/3.0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slideLayout" Target="../slideLayouts/slideLayout5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slideLayout" Target="../slideLayouts/slideLayout5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medium.com/the-data-experience/building-a-data-pipeline-from-scratch-32b712cfb1db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openxmlformats.org/officeDocument/2006/relationships/slideLayout" Target="../slideLayouts/slideLayout5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214" name="Picture 6" descr="No photo description available."/>
          <p:cNvPicPr/>
          <p:nvPr/>
        </p:nvPicPr>
        <p:blipFill>
          <a:blip r:embed="rId1"/>
          <a:stretch/>
        </p:blipFill>
        <p:spPr>
          <a:xfrm>
            <a:off x="1600200" y="685800"/>
            <a:ext cx="836640" cy="85356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 txBox="1"/>
          <p:nvPr/>
        </p:nvSpPr>
        <p:spPr>
          <a:xfrm>
            <a:off x="2514600" y="-457200"/>
            <a:ext cx="7315200" cy="2656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km-KH" sz="28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សាកល</a:t>
            </a:r>
            <a:r>
              <a:rPr b="0" lang="km-KH" sz="28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វិទ្យាល័យ</a:t>
            </a:r>
            <a:r>
              <a:rPr b="0" lang="km-KH" sz="28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ភូមិន្ទ</a:t>
            </a:r>
            <a:r>
              <a:rPr b="0" lang="km-KH" sz="28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ភ្នំពេញ</a:t>
            </a:r>
            <a:endParaRPr b="0" lang="en-US" sz="2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6" name=""/>
          <p:cNvSpPr txBox="1"/>
          <p:nvPr/>
        </p:nvSpPr>
        <p:spPr>
          <a:xfrm>
            <a:off x="2514600" y="951480"/>
            <a:ext cx="6858000" cy="877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d7"/>
                </a:solidFill>
                <a:latin typeface="Times New Roman"/>
              </a:rPr>
              <a:t>Royal </a:t>
            </a:r>
            <a:r>
              <a:rPr b="1" lang="en-US" sz="2800" spc="-1" strike="noStrike">
                <a:solidFill>
                  <a:srgbClr val="ffffd7"/>
                </a:solidFill>
                <a:latin typeface="Times New Roman"/>
              </a:rPr>
              <a:t>University </a:t>
            </a:r>
            <a:r>
              <a:rPr b="1" lang="en-US" sz="2800" spc="-1" strike="noStrike">
                <a:solidFill>
                  <a:srgbClr val="ffffd7"/>
                </a:solidFill>
                <a:latin typeface="Times New Roman"/>
              </a:rPr>
              <a:t>of Phnom </a:t>
            </a:r>
            <a:r>
              <a:rPr b="1" lang="en-US" sz="2800" spc="-1" strike="noStrike">
                <a:solidFill>
                  <a:srgbClr val="ffffd7"/>
                </a:solidFill>
                <a:latin typeface="Times New Roman"/>
              </a:rPr>
              <a:t>Penh</a:t>
            </a:r>
            <a:endParaRPr b="0" lang="en-US" sz="28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2743200" y="1500480"/>
            <a:ext cx="4800600" cy="1471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ffffd7"/>
                </a:solidFill>
                <a:latin typeface="Khmer OS Muol Light"/>
              </a:rPr>
              <a:t>	</a:t>
            </a:r>
            <a:r>
              <a:rPr b="0" lang="km-KH" sz="20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មហាវិទ្យាល័</a:t>
            </a:r>
            <a:r>
              <a:rPr b="0" lang="km-KH" sz="20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យវិទ្យាសាស្រ្ត</a:t>
            </a:r>
            <a:endParaRPr b="0" lang="en-US" sz="20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2000" spc="-1" strike="noStrike">
                <a:solidFill>
                  <a:srgbClr val="ffffd7"/>
                </a:solidFill>
                <a:latin typeface="Khmer OS Muol Light"/>
              </a:rPr>
              <a:t>	</a:t>
            </a:r>
            <a:r>
              <a:rPr b="0" lang="en-US" sz="2000" spc="-1" strike="noStrike">
                <a:solidFill>
                  <a:srgbClr val="ffffd7"/>
                </a:solidFill>
                <a:latin typeface="Khmer OS Muol Light"/>
              </a:rPr>
              <a:t>​​​  </a:t>
            </a:r>
            <a:r>
              <a:rPr b="0" lang="km-KH" sz="20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ដេប៉ាតឺ</a:t>
            </a:r>
            <a:r>
              <a:rPr b="0" lang="km-KH" sz="20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ម៉ង់ ព័ត៏មាន</a:t>
            </a:r>
            <a:r>
              <a:rPr b="0" lang="km-KH" sz="20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វិទ្យា​</a:t>
            </a:r>
            <a:endParaRPr b="0" lang="en-US" sz="2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2057400" y="2942280"/>
            <a:ext cx="6629400" cy="715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km-KH" sz="2400" spc="-1" strike="noStrike">
                <a:solidFill>
                  <a:srgbClr val="ffffd7"/>
                </a:solidFill>
                <a:latin typeface="Khmer OS Muol Light"/>
                <a:cs typeface="Khmer OS Muol Light"/>
              </a:rPr>
              <a:t>មុខវិជ្ជា</a:t>
            </a:r>
            <a:r>
              <a:rPr b="0" lang="en-US" sz="2400" spc="-1" strike="noStrike">
                <a:solidFill>
                  <a:srgbClr val="ffffd7"/>
                </a:solidFill>
                <a:latin typeface="Calibri"/>
              </a:rPr>
              <a:t>​</a:t>
            </a:r>
            <a:r>
              <a:rPr b="0" lang="en-US" sz="2400" spc="-1" strike="noStrike">
                <a:solidFill>
                  <a:srgbClr val="ffffd7"/>
                </a:solidFill>
                <a:latin typeface="Khmer OS Muol"/>
              </a:rPr>
              <a:t> ៖</a:t>
            </a:r>
            <a:r>
              <a:rPr b="0" lang="en-US" sz="2400" spc="-1" strike="noStrike">
                <a:solidFill>
                  <a:srgbClr val="ffffd7"/>
                </a:solidFill>
                <a:latin typeface="Khmer OS Muol"/>
              </a:rPr>
              <a:t> </a:t>
            </a:r>
            <a:r>
              <a:rPr b="1" lang="en-US" sz="3200" spc="-1" strike="noStrike">
                <a:solidFill>
                  <a:srgbClr val="ffffd7"/>
                </a:solidFill>
                <a:latin typeface="Times New Roman"/>
              </a:rPr>
              <a:t>Computer </a:t>
            </a:r>
            <a:r>
              <a:rPr b="1" lang="en-US" sz="3200" spc="-1" strike="noStrike">
                <a:solidFill>
                  <a:srgbClr val="ffffd7"/>
                </a:solidFill>
                <a:latin typeface="Times New Roman"/>
              </a:rPr>
              <a:t>Architectu</a:t>
            </a:r>
            <a:r>
              <a:rPr b="1" lang="en-US" sz="3200" spc="-1" strike="noStrike">
                <a:solidFill>
                  <a:srgbClr val="ffffd7"/>
                </a:solidFill>
                <a:latin typeface="Times New Roman"/>
              </a:rPr>
              <a:t>re</a:t>
            </a:r>
            <a:endParaRPr b="0" lang="en-US" sz="3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7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18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61" name="Picture 19"/>
          <p:cNvSpPr/>
          <p:nvPr/>
        </p:nvSpPr>
        <p:spPr>
          <a:xfrm>
            <a:off x="360" y="4680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2" name="TextBox 9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63" name="Picture 20"/>
          <p:cNvSpPr/>
          <p:nvPr/>
        </p:nvSpPr>
        <p:spPr>
          <a:xfrm>
            <a:off x="222480" y="156960"/>
            <a:ext cx="5816520" cy="55753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4" name="Isosceles Triangle 4"/>
          <p:cNvSpPr/>
          <p:nvPr/>
        </p:nvSpPr>
        <p:spPr>
          <a:xfrm rot="10045200">
            <a:off x="3091320" y="3795120"/>
            <a:ext cx="654840" cy="14652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Picture 27"/>
          <p:cNvSpPr/>
          <p:nvPr/>
        </p:nvSpPr>
        <p:spPr>
          <a:xfrm>
            <a:off x="2537280" y="3089520"/>
            <a:ext cx="1058040" cy="973800"/>
          </a:xfrm>
          <a:prstGeom prst="ellipse">
            <a:avLst/>
          </a:prstGeom>
          <a:blipFill rotWithShape="0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71000"/>
                      </a14:imgEffect>
                    </a14:imgLayer>
                  </a14:imgProps>
                </a:ext>
              </a:extLst>
            </a:blip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38160" dir="0" rotWithShape="0" sx="103000" sy="103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266" name="Picture 28" descr=""/>
          <p:cNvPicPr/>
          <p:nvPr/>
        </p:nvPicPr>
        <p:blipFill>
          <a:blip r:embed="rId9"/>
          <a:srcRect l="10411" t="0" r="6153" b="0"/>
          <a:stretch/>
        </p:blipFill>
        <p:spPr>
          <a:xfrm>
            <a:off x="6051960" y="2914920"/>
            <a:ext cx="4027680" cy="19216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67" name="TextBox 10"/>
          <p:cNvSpPr/>
          <p:nvPr/>
        </p:nvSpPr>
        <p:spPr>
          <a:xfrm>
            <a:off x="6124680" y="140400"/>
            <a:ext cx="3370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4.DIODE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Rectangle 3"/>
          <p:cNvSpPr/>
          <p:nvPr/>
        </p:nvSpPr>
        <p:spPr>
          <a:xfrm>
            <a:off x="3546360" y="5236920"/>
            <a:ext cx="478440" cy="314640"/>
          </a:xfrm>
          <a:prstGeom prst="rect">
            <a:avLst/>
          </a:prstGeom>
          <a:noFill/>
          <a:ln w="66675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69" name="TextBox 11"/>
          <p:cNvSpPr/>
          <p:nvPr/>
        </p:nvSpPr>
        <p:spPr>
          <a:xfrm>
            <a:off x="6124680" y="1392120"/>
            <a:ext cx="354960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ដើរតួយ៉ាង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សំខាន់ជា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កុងតាក់មួយ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ផ្លូវសម្រាប់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ចរន្ត </a:t>
            </a:r>
            <a:endParaRPr b="0" lang="en-US" sz="2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4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71" name="Picture 25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72" name="Picture 26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3" name="TextBox 13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4" name="Picture 33"/>
          <p:cNvSpPr/>
          <p:nvPr/>
        </p:nvSpPr>
        <p:spPr>
          <a:xfrm>
            <a:off x="126000" y="2520"/>
            <a:ext cx="5761080" cy="545436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Isosceles Triangle 5"/>
          <p:cNvSpPr/>
          <p:nvPr/>
        </p:nvSpPr>
        <p:spPr>
          <a:xfrm rot="9510600">
            <a:off x="3560760" y="2987280"/>
            <a:ext cx="713520" cy="180972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Picture 34"/>
          <p:cNvSpPr/>
          <p:nvPr/>
        </p:nvSpPr>
        <p:spPr>
          <a:xfrm>
            <a:off x="2516040" y="1777320"/>
            <a:ext cx="1512000" cy="143532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277" name="Picture 35" descr=""/>
          <p:cNvPicPr/>
          <p:nvPr/>
        </p:nvPicPr>
        <p:blipFill>
          <a:blip r:embed="rId8"/>
          <a:stretch/>
        </p:blipFill>
        <p:spPr>
          <a:xfrm>
            <a:off x="5937480" y="3078720"/>
            <a:ext cx="3923280" cy="23958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78" name="Rectangle 6"/>
          <p:cNvSpPr/>
          <p:nvPr/>
        </p:nvSpPr>
        <p:spPr>
          <a:xfrm>
            <a:off x="4189320" y="4689000"/>
            <a:ext cx="391680" cy="55512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15"/>
          <p:cNvSpPr/>
          <p:nvPr/>
        </p:nvSpPr>
        <p:spPr>
          <a:xfrm>
            <a:off x="6106680" y="56880"/>
            <a:ext cx="347976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5.CAPACI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0" name="TextBox 18"/>
          <p:cNvSpPr/>
          <p:nvPr/>
        </p:nvSpPr>
        <p:spPr>
          <a:xfrm>
            <a:off x="6124680" y="1230120"/>
            <a:ext cx="354960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ផ្ទុក និង</a:t>
            </a: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បញ្ចេញ</a:t>
            </a: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ចរន្ត</a:t>
            </a: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អគ្គិសនី</a:t>
            </a: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ទៅក្នុង</a:t>
            </a:r>
            <a:r>
              <a:rPr b="0" lang="km-KH" sz="3200" spc="-1" strike="noStrike">
                <a:solidFill>
                  <a:srgbClr val="ffffff"/>
                </a:solidFill>
                <a:latin typeface="Google Sans"/>
              </a:rPr>
              <a:t>សៀគ្វី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9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82" name="Picture 30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83" name="Picture 31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4" name="TextBox 14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85" name="Picture 32"/>
          <p:cNvSpPr/>
          <p:nvPr/>
        </p:nvSpPr>
        <p:spPr>
          <a:xfrm>
            <a:off x="96120" y="9288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6" name="Picture 38" descr=""/>
          <p:cNvPicPr/>
          <p:nvPr/>
        </p:nvPicPr>
        <p:blipFill>
          <a:blip r:embed="rId7"/>
          <a:stretch/>
        </p:blipFill>
        <p:spPr>
          <a:xfrm>
            <a:off x="5893560" y="3240720"/>
            <a:ext cx="4183920" cy="21466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87" name="Rectangle 5"/>
          <p:cNvSpPr/>
          <p:nvPr/>
        </p:nvSpPr>
        <p:spPr>
          <a:xfrm>
            <a:off x="3034800" y="359640"/>
            <a:ext cx="854280" cy="23212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TextBox 16"/>
          <p:cNvSpPr/>
          <p:nvPr/>
        </p:nvSpPr>
        <p:spPr>
          <a:xfrm>
            <a:off x="6120000" y="243000"/>
            <a:ext cx="34664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6.LCD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TextBox 17"/>
          <p:cNvSpPr/>
          <p:nvPr/>
        </p:nvSpPr>
        <p:spPr>
          <a:xfrm>
            <a:off x="5985000" y="1027080"/>
            <a:ext cx="399852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បង្ហាញរូបភាព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តាមចិត្ត </a:t>
            </a:r>
            <a:r>
              <a:rPr b="0" lang="en-US" sz="2200" spc="-1" strike="noStrike">
                <a:solidFill>
                  <a:srgbClr val="ffffff"/>
                </a:solidFill>
                <a:latin typeface="Google Sans"/>
              </a:rPr>
              <a:t>(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ដូច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នៅក្នុងការ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បង្ហាញកុំព្យូទ័រ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ដែលមាន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គោលបំណង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ទូទៅ</a:t>
            </a:r>
            <a:r>
              <a:rPr b="0" lang="en-US" sz="2200" spc="-1" strike="noStrike">
                <a:solidFill>
                  <a:srgbClr val="ffffff"/>
                </a:solidFill>
                <a:latin typeface="Google Sans"/>
              </a:rPr>
              <a:t>) 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ឬរូបភាព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ថេរដែលមាន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មាតិកាព័ត៌មាន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ទាប ដែលអាច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បង្ហាញ ឬលាក់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បាន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36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37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92" name="Picture 44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3" name="TextBox 19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294" name="Picture 45"/>
          <p:cNvSpPr/>
          <p:nvPr/>
        </p:nvSpPr>
        <p:spPr>
          <a:xfrm>
            <a:off x="175680" y="9288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5" name="Rectangle 8"/>
          <p:cNvSpPr/>
          <p:nvPr/>
        </p:nvSpPr>
        <p:spPr>
          <a:xfrm>
            <a:off x="241920" y="2982600"/>
            <a:ext cx="1017360" cy="127908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Isosceles Triangle 7"/>
          <p:cNvSpPr/>
          <p:nvPr/>
        </p:nvSpPr>
        <p:spPr>
          <a:xfrm rot="15301200">
            <a:off x="1561680" y="2149560"/>
            <a:ext cx="623880" cy="137052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Picture 46"/>
          <p:cNvSpPr/>
          <p:nvPr/>
        </p:nvSpPr>
        <p:spPr>
          <a:xfrm>
            <a:off x="2277000" y="2018520"/>
            <a:ext cx="1631880" cy="163188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298" name="Picture 47" descr=""/>
          <p:cNvPicPr/>
          <p:nvPr/>
        </p:nvPicPr>
        <p:blipFill>
          <a:blip r:embed="rId8"/>
          <a:stretch/>
        </p:blipFill>
        <p:spPr>
          <a:xfrm>
            <a:off x="6076080" y="2917800"/>
            <a:ext cx="3761280" cy="24285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99" name="TextBox 20"/>
          <p:cNvSpPr/>
          <p:nvPr/>
        </p:nvSpPr>
        <p:spPr>
          <a:xfrm>
            <a:off x="6215760" y="311760"/>
            <a:ext cx="33706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7.KEYPAD</a:t>
            </a: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00" name="TextBox 23"/>
          <p:cNvSpPr/>
          <p:nvPr/>
        </p:nvSpPr>
        <p:spPr>
          <a:xfrm>
            <a:off x="6388920" y="1334520"/>
            <a:ext cx="369072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200" spc="-1" strike="noStrike">
                <a:solidFill>
                  <a:srgbClr val="ffffff"/>
                </a:solidFill>
                <a:latin typeface="Calibri"/>
              </a:rPr>
              <a:t>នៅពេលចុចប៊ូតុងបុគ្គល ការតភ្ជាប់ត្រូវបានបង្កើតឡើងរវាងជួរដេក និងជួរឈរមួយ </a:t>
            </a:r>
            <a:endParaRPr b="0" lang="en-US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9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40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303" name="Picture 41"/>
          <p:cNvSpPr/>
          <p:nvPr/>
        </p:nvSpPr>
        <p:spPr>
          <a:xfrm>
            <a:off x="360" y="-2088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4" name="TextBox 21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05" name="Picture 42"/>
          <p:cNvSpPr/>
          <p:nvPr/>
        </p:nvSpPr>
        <p:spPr>
          <a:xfrm>
            <a:off x="274680" y="21996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6" name="Rectangle 7"/>
          <p:cNvSpPr/>
          <p:nvPr/>
        </p:nvSpPr>
        <p:spPr>
          <a:xfrm>
            <a:off x="4395600" y="939600"/>
            <a:ext cx="803520" cy="124452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Isosceles Triangle 6"/>
          <p:cNvSpPr/>
          <p:nvPr/>
        </p:nvSpPr>
        <p:spPr>
          <a:xfrm rot="3942600">
            <a:off x="3427200" y="1293120"/>
            <a:ext cx="647640" cy="150156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43" descr=""/>
          <p:cNvPicPr/>
          <p:nvPr/>
        </p:nvPicPr>
        <p:blipFill>
          <a:blip r:embed="rId7"/>
          <a:stretch/>
        </p:blipFill>
        <p:spPr>
          <a:xfrm>
            <a:off x="6067800" y="3149280"/>
            <a:ext cx="3977640" cy="17010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309" name="Picture 50"/>
          <p:cNvSpPr/>
          <p:nvPr/>
        </p:nvSpPr>
        <p:spPr>
          <a:xfrm rot="280800">
            <a:off x="1850760" y="2014920"/>
            <a:ext cx="1538280" cy="1494360"/>
          </a:xfrm>
          <a:prstGeom prst="ellipse">
            <a:avLst/>
          </a:prstGeom>
          <a:blipFill rotWithShape="0">
            <a:blip r:embed="rId8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10" name="TextBox 22"/>
          <p:cNvSpPr/>
          <p:nvPr/>
        </p:nvSpPr>
        <p:spPr>
          <a:xfrm>
            <a:off x="6311880" y="219960"/>
            <a:ext cx="33598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8. 7 SEGMENT</a:t>
            </a: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11" name="TextBox 26"/>
          <p:cNvSpPr/>
          <p:nvPr/>
        </p:nvSpPr>
        <p:spPr>
          <a:xfrm>
            <a:off x="6342480" y="1529280"/>
            <a:ext cx="3670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400" spc="-1" strike="noStrike">
                <a:solidFill>
                  <a:srgbClr val="ffffff"/>
                </a:solidFill>
                <a:latin typeface="Calibri"/>
              </a:rPr>
              <a:t>ការធ្វើឱ្យសកម្មនៃផ្នែកដែលសមស្របដើម្បីបង្កើតជាតួអក្សរដែលចង់បាន</a:t>
            </a:r>
            <a:endParaRPr b="0" lang="en-US" sz="24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48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49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314" name="Picture 55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5" name="TextBox 24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16" name="Picture 56"/>
          <p:cNvSpPr/>
          <p:nvPr/>
        </p:nvSpPr>
        <p:spPr>
          <a:xfrm>
            <a:off x="119880" y="9288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7" name="Rectangle 10"/>
          <p:cNvSpPr/>
          <p:nvPr/>
        </p:nvSpPr>
        <p:spPr>
          <a:xfrm>
            <a:off x="930960" y="2684520"/>
            <a:ext cx="833400" cy="1638720"/>
          </a:xfrm>
          <a:prstGeom prst="rect">
            <a:avLst/>
          </a:prstGeom>
          <a:noFill/>
          <a:ln w="952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Isosceles Triangle 9"/>
          <p:cNvSpPr/>
          <p:nvPr/>
        </p:nvSpPr>
        <p:spPr>
          <a:xfrm rot="13627800">
            <a:off x="2078280" y="2260800"/>
            <a:ext cx="781920" cy="188136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Picture 57"/>
          <p:cNvSpPr/>
          <p:nvPr/>
        </p:nvSpPr>
        <p:spPr>
          <a:xfrm>
            <a:off x="2757960" y="1571760"/>
            <a:ext cx="1839960" cy="177192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2000" sy="102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20" name="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58440" y="3405960"/>
            <a:ext cx="3758040" cy="2109240"/>
          </a:xfrm>
          <a:prstGeom prst="rect">
            <a:avLst/>
          </a:prstGeom>
          <a:ln w="0">
            <a:noFill/>
          </a:ln>
        </p:spPr>
      </p:pic>
      <p:sp>
        <p:nvSpPr>
          <p:cNvPr id="321" name="TextBox 25"/>
          <p:cNvSpPr/>
          <p:nvPr/>
        </p:nvSpPr>
        <p:spPr>
          <a:xfrm>
            <a:off x="6383880" y="263880"/>
            <a:ext cx="3107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9. ULTRASONIC   SENSOR</a:t>
            </a:r>
            <a:endParaRPr b="0" lang="en-US" sz="36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2" name="TextBox 29"/>
          <p:cNvSpPr/>
          <p:nvPr/>
        </p:nvSpPr>
        <p:spPr>
          <a:xfrm>
            <a:off x="6105240" y="1529280"/>
            <a:ext cx="366480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200" spc="-1" strike="noStrike">
                <a:solidFill>
                  <a:srgbClr val="ffffff"/>
                </a:solidFill>
                <a:latin typeface="Calibri"/>
              </a:rPr>
              <a:t>វាស់ចម្ងាយទៅវត្ថុដោយបញ្ចេញរលក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ultrasonic </a:t>
            </a:r>
            <a:r>
              <a:rPr b="0" lang="km-KH" sz="2200" spc="-1" strike="noStrike">
                <a:solidFill>
                  <a:srgbClr val="ffffff"/>
                </a:solidFill>
                <a:latin typeface="Calibri"/>
              </a:rPr>
              <a:t>និងបំប្លែងសំឡេងដែលឆ្លុះបញ្ចាំងទៅជាសញ្ញាអគ្គិសនី </a:t>
            </a:r>
            <a:endParaRPr b="0" lang="en-US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" fill="hold"/>
                                        <p:tgtEl>
                                          <p:spTgt spid="3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320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32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51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52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325" name="Picture 53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6" name="TextBox 27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27" name="Picture 54"/>
          <p:cNvSpPr/>
          <p:nvPr/>
        </p:nvSpPr>
        <p:spPr>
          <a:xfrm>
            <a:off x="142920" y="9288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8" name="Rectangle 9"/>
          <p:cNvSpPr/>
          <p:nvPr/>
        </p:nvSpPr>
        <p:spPr>
          <a:xfrm>
            <a:off x="4118760" y="1921680"/>
            <a:ext cx="1545120" cy="6714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Isosceles Triangle 8"/>
          <p:cNvSpPr/>
          <p:nvPr/>
        </p:nvSpPr>
        <p:spPr>
          <a:xfrm rot="2818800">
            <a:off x="3253680" y="1730520"/>
            <a:ext cx="613080" cy="158112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Picture 61"/>
          <p:cNvSpPr/>
          <p:nvPr/>
        </p:nvSpPr>
        <p:spPr>
          <a:xfrm>
            <a:off x="2006280" y="2795040"/>
            <a:ext cx="1239840" cy="122616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31" name="Picture 62" descr=""/>
          <p:cNvPicPr/>
          <p:nvPr/>
        </p:nvPicPr>
        <p:blipFill>
          <a:blip r:embed="rId8"/>
          <a:stretch/>
        </p:blipFill>
        <p:spPr>
          <a:xfrm>
            <a:off x="6121800" y="2849760"/>
            <a:ext cx="3814200" cy="24285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332" name="TextBox 28"/>
          <p:cNvSpPr/>
          <p:nvPr/>
        </p:nvSpPr>
        <p:spPr>
          <a:xfrm>
            <a:off x="6121800" y="342720"/>
            <a:ext cx="3095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10. SERVO</a:t>
            </a: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3" name="TextBox 32"/>
          <p:cNvSpPr/>
          <p:nvPr/>
        </p:nvSpPr>
        <p:spPr>
          <a:xfrm>
            <a:off x="6004080" y="1390320"/>
            <a:ext cx="400752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200" spc="-1" strike="noStrike">
                <a:solidFill>
                  <a:srgbClr val="ffffff"/>
                </a:solidFill>
                <a:latin typeface="Calibri"/>
              </a:rPr>
              <a:t>បំប្លែងសញ្ញាបញ្ជារបស់ឧបករណ៍បញ្ជាទៅជាការផ្លាស់ទីលំនៅមុំបង្វិល ឬល្បឿនមុំនៃអ័ក្សទិន្នផលម៉ូទ័រ </a:t>
            </a:r>
            <a:endParaRPr b="0" lang="en-US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58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59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336" name="Picture 60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7" name="TextBox 30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38" name="Picture 66"/>
          <p:cNvSpPr/>
          <p:nvPr/>
        </p:nvSpPr>
        <p:spPr>
          <a:xfrm>
            <a:off x="139320" y="5004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Rectangle 12"/>
          <p:cNvSpPr/>
          <p:nvPr/>
        </p:nvSpPr>
        <p:spPr>
          <a:xfrm>
            <a:off x="1413360" y="5000400"/>
            <a:ext cx="711720" cy="5421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Isosceles Triangle 11"/>
          <p:cNvSpPr/>
          <p:nvPr/>
        </p:nvSpPr>
        <p:spPr>
          <a:xfrm rot="11076000">
            <a:off x="1708560" y="3654720"/>
            <a:ext cx="426600" cy="137916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Picture 67"/>
          <p:cNvSpPr/>
          <p:nvPr/>
        </p:nvSpPr>
        <p:spPr>
          <a:xfrm>
            <a:off x="1531440" y="2580840"/>
            <a:ext cx="1186920" cy="118152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342" name="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2440" y="3307320"/>
            <a:ext cx="4007520" cy="2091240"/>
          </a:xfrm>
          <a:prstGeom prst="rect">
            <a:avLst/>
          </a:prstGeom>
          <a:ln w="0">
            <a:noFill/>
          </a:ln>
        </p:spPr>
      </p:pic>
      <p:sp>
        <p:nvSpPr>
          <p:cNvPr id="343" name="TextBox 31"/>
          <p:cNvSpPr/>
          <p:nvPr/>
        </p:nvSpPr>
        <p:spPr>
          <a:xfrm>
            <a:off x="6167880" y="239760"/>
            <a:ext cx="3683520" cy="29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11. PIR motion Sensor</a:t>
            </a: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buNone/>
            </a:pP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នៅពេលដែលឧបករណ៍ចាប់សញ្ញា </a:t>
            </a:r>
            <a:r>
              <a:rPr b="0" lang="en-US" sz="2200" spc="-1" strike="noStrike">
                <a:solidFill>
                  <a:srgbClr val="ffffff"/>
                </a:solidFill>
                <a:latin typeface="Google Sans"/>
              </a:rPr>
              <a:t>PIR </a:t>
            </a:r>
            <a:r>
              <a:rPr b="0" lang="km-KH" sz="2200" spc="-1" strike="noStrike">
                <a:solidFill>
                  <a:srgbClr val="ffffff"/>
                </a:solidFill>
                <a:latin typeface="Google Sans"/>
              </a:rPr>
              <a:t>រកឃើញចលនា វាបើកការបញ្ជូនត បំបែកសៀគ្វី និងកេះសំឡេងរោទិ៍ </a:t>
            </a:r>
            <a:endParaRPr b="0" lang="en-US" sz="22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63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64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346" name="Picture 65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7" name="TextBox 33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48" name="Picture 72"/>
          <p:cNvSpPr/>
          <p:nvPr/>
        </p:nvSpPr>
        <p:spPr>
          <a:xfrm>
            <a:off x="142920" y="92880"/>
            <a:ext cx="5792400" cy="548352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9" name="Rectangle 11"/>
          <p:cNvSpPr/>
          <p:nvPr/>
        </p:nvSpPr>
        <p:spPr>
          <a:xfrm>
            <a:off x="142920" y="4512600"/>
            <a:ext cx="915120" cy="734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Isosceles Triangle 10"/>
          <p:cNvSpPr/>
          <p:nvPr/>
        </p:nvSpPr>
        <p:spPr>
          <a:xfrm rot="12938400">
            <a:off x="1181520" y="2888640"/>
            <a:ext cx="651240" cy="198864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Picture 73"/>
          <p:cNvSpPr/>
          <p:nvPr/>
        </p:nvSpPr>
        <p:spPr>
          <a:xfrm>
            <a:off x="6140160" y="3295440"/>
            <a:ext cx="3735360" cy="196848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52" name="Picture 74"/>
          <p:cNvSpPr/>
          <p:nvPr/>
        </p:nvSpPr>
        <p:spPr>
          <a:xfrm>
            <a:off x="1779480" y="1976040"/>
            <a:ext cx="1717560" cy="1717560"/>
          </a:xfrm>
          <a:prstGeom prst="ellipse">
            <a:avLst/>
          </a:prstGeom>
          <a:blipFill rotWithShape="0">
            <a:blip r:embed="rId8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3000" sy="103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53" name="TextBox 36"/>
          <p:cNvSpPr/>
          <p:nvPr/>
        </p:nvSpPr>
        <p:spPr>
          <a:xfrm>
            <a:off x="6140160" y="196560"/>
            <a:ext cx="3023640" cy="28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12. RELAY</a:t>
            </a: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buNone/>
            </a:pPr>
            <a:endParaRPr b="0" lang="en-US" sz="4000" spc="-1" strike="noStrike">
              <a:solidFill>
                <a:srgbClr val="2c3e50"/>
              </a:solidFill>
              <a:latin typeface="Noto Sans"/>
            </a:endParaRPr>
          </a:p>
          <a:p>
            <a:pPr>
              <a:lnSpc>
                <a:spcPct val="100000"/>
              </a:lnSpc>
              <a:buNone/>
            </a:pP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អនុញ្ញាតឱ្យមានចរន្តអគ្គិសនីតិចតួច ដើម្បីគ្រប់គ្រងបន្ទុកចរន្តខ្ពស់</a:t>
            </a:r>
            <a:endParaRPr b="0" lang="en-US" sz="2600" spc="-1" strike="noStrike">
              <a:solidFill>
                <a:srgbClr val="2c3e50"/>
              </a:solidFill>
              <a:latin typeface="Noto Sans"/>
            </a:endParaRPr>
          </a:p>
        </p:txBody>
      </p:sp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algn="ctr">
              <a:buNone/>
            </a:pPr>
            <a:r>
              <a:rPr b="1" lang="en-US" sz="2700" spc="-1" strike="noStrike">
                <a:solidFill>
                  <a:srgbClr val="2c3e50"/>
                </a:solidFill>
                <a:latin typeface="Noto Sans"/>
              </a:rPr>
              <a:t>Thank you!</a:t>
            </a:r>
            <a:endParaRPr b="1" lang="en-US" sz="2700" spc="-1" strike="noStrike">
              <a:solidFill>
                <a:srgbClr val="2c3e50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671EE2-170D-44B5-9BE1-A085AC2F0683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60000" y="151560"/>
            <a:ext cx="9360000" cy="86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hi-IN" sz="2700" spc="-1" strike="noStrike">
                <a:solidFill>
                  <a:srgbClr val="ffffff"/>
                </a:solidFill>
                <a:latin typeface="Noto Sans"/>
              </a:rPr>
              <a:t>សមាជិកក្នុង</a:t>
            </a:r>
            <a:r>
              <a:rPr b="1" lang="hi-IN" sz="2700" spc="-1" strike="noStrike">
                <a:solidFill>
                  <a:srgbClr val="ffffff"/>
                </a:solidFill>
                <a:latin typeface="Noto Sans"/>
              </a:rPr>
              <a:t>ក្រុមទី១</a:t>
            </a:r>
            <a:endParaRPr b="1" lang="en-US" sz="2700" spc="-1" strike="noStrike">
              <a:solidFill>
                <a:srgbClr val="ffffff"/>
              </a:solidFill>
              <a:latin typeface="Noto Sans"/>
            </a:endParaRPr>
          </a:p>
        </p:txBody>
      </p:sp>
      <p:graphicFrame>
        <p:nvGraphicFramePr>
          <p:cNvPr id="220" name=""/>
          <p:cNvGraphicFramePr/>
          <p:nvPr/>
        </p:nvGraphicFramePr>
        <p:xfrm>
          <a:off x="346320" y="1311840"/>
          <a:ext cx="8928000" cy="3975120"/>
        </p:xfrm>
        <a:graphic>
          <a:graphicData uri="http://schemas.openxmlformats.org/drawingml/2006/table">
            <a:tbl>
              <a:tblPr/>
              <a:tblGrid>
                <a:gridCol w="569520"/>
                <a:gridCol w="1893960"/>
                <a:gridCol w="1500120"/>
                <a:gridCol w="2059920"/>
                <a:gridCol w="1523880"/>
                <a:gridCol w="1380960"/>
              </a:tblGrid>
              <a:tr h="4384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Noto Sans"/>
                        </a:rPr>
                        <a:t>No.</a:t>
                      </a:r>
                      <a:endParaRPr b="0" lang="en-US" sz="1800" spc="-1" strike="noStrike">
                        <a:solidFill>
                          <a:srgbClr val="2c3e50"/>
                        </a:solidFill>
                        <a:latin typeface="Noto Sans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</a:t>
                      </a: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សមាជិក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តូនាទី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       </a:t>
                      </a: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កិច្ចការ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ពិន្ទុ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521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ស៊ូ ចាន់រ៉ូជែម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400" spc="-1" strike="noStrike">
                          <a:solidFill>
                            <a:srgbClr val="000000"/>
                          </a:solidFill>
                          <a:latin typeface="Khmer OS"/>
                          <a:cs typeface="Khmer OS"/>
                        </a:rPr>
                        <a:t>ប្រធាន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Khmer OS"/>
                        </a:rPr>
                        <a:t>MAINBOARD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Khmer OS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វិបុល សុខលីម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V-board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លី ម៉េងហ៊ង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V-board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វ៉ាង វ៉ាន់ថេន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MAINBOARD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ស៊ន ចាន់ឆៃហុង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V-board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ស៉ំាង មិញសុឺ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MAINBOARD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13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វិន ម៉េងឡុង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V-board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66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លី តុលា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 rtl="1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V-board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 txBox="1"/>
          <p:nvPr/>
        </p:nvSpPr>
        <p:spPr>
          <a:xfrm>
            <a:off x="4368600" y="920880"/>
            <a:ext cx="5689800" cy="4030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1.CPU socket: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មានផ្ទុកសមាសធាតុជាច្រើនសម្រាប់អោយមានទំនាក់ទំនង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ពី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Microporcessor(CPU)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ទៅកាន់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Printed Circuit Board(PCB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។​ វាជាកន្លែងផ្ទុក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CPU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2. Inductor: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ជាសមាសធាតុអេឡិចទ្រីចដែលផ្ទុកថាមពលនៅក្នុងដែនម៉ាញេទិចពេលដែល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ចរន្តឆ្លងកាត់វា។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3. Capacitor: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គឺជាសមាសធាតុអេឡិចទ្រិចដែលផ្ទុកថាមពលនៅក្នុងដែនអគ្គិសនី។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4. DDR2 Ram Slot: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ជារន្ធសម្រាប់ដាក់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DDR2 RAM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5. CPU fan connector: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សម្រាប់ភ្ជាប់កង្ហារសម្រាប់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CPU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6. CMOS Battery Holder: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កន្លែងផ្ទុកថ្ម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CMOS</a:t>
            </a:r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  <a:p>
            <a:endParaRPr b="0" lang="en-US" sz="1400" spc="-1" strike="noStrike">
              <a:solidFill>
                <a:srgbClr val="2c3e50"/>
              </a:solidFill>
              <a:latin typeface="Noto Sans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6480" y="-2520"/>
            <a:ext cx="4380840" cy="566964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70A9DF-C638-428E-848A-FC91C6F81754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 txBox="1"/>
          <p:nvPr/>
        </p:nvSpPr>
        <p:spPr>
          <a:xfrm>
            <a:off x="0" y="102960"/>
            <a:ext cx="10080000" cy="54633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7. PCI and PCIe slot: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PCI slot (Peripheral)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Component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Interconnect slot)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គឺជា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Slot​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សម្រាប់ភ្ជាប់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Hardware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នៅក្នុង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Computer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មានដូចជា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Network cards, Sound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card, Modems, TV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tuner card, Hard disk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drive, Video card​​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ហើយវាមាន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32 bits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64 bits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3.3V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5V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PCI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Express(PCIe) slot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គឺជា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slot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ដែលមាន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ល្បឿនលឿនបង្កើត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ឡើងសម្រាប់ជំនួស​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PCI, PCI-X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AGP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ហើយវាប្រើជាមួយ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Graphic card, Sound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card, Hard dish drive,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SSDs, Wifi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Ethernet 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និងមានទំហំ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ដូចជា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X1,X16,X4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8. Super I/O Chip: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floppy-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disk,parallel port,erial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port,PS/2 keyboaed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and mouse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9. Northbridge: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គឺជា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Chip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ដែលភ្ជាប់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ជាមួយ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CPU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ល្បឿនលឿន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,RAM ,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PCIe, Southbridge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។វា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មានល្បឿនលឿន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southbridge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10. Southbridge: Chip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PCI bus,ISA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bus/LPC bridge,SPI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bus,Intel HD Audio or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AC'97 sound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interface,USB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interfaces,SATA,Nonv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olatile BIOS memory.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11.System fan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សម្រាប់ភ្ជាបើ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ទៅកង្ហារក្រៅពី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CPU fan 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12.Codec/Audio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Codec: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ncodes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analog audio​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digital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signals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decodes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digital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ទៅ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analog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13.SATA Port: SATA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Port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គឺជា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Port​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ដាក់ភ្ជាប់ជាមួយខ្សែរ​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SATA(SATA cable)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ដើម្បីវាដំណើរការ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ជាមួយ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Storage device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ដូចជា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SSD, Hard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disk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។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14. Audio Jack: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ផ្តល់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audio-In/Out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mic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rophone connection 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15.LAN port: Port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Local Area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Neetwork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250D7D-395D-4743-8C73-F38B585ADBD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"/>
          <p:cNvSpPr txBox="1"/>
          <p:nvPr/>
        </p:nvSpPr>
        <p:spPr>
          <a:xfrm>
            <a:off x="0" y="-75960"/>
            <a:ext cx="10080000" cy="582156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16. USB port: Port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USB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17. VGA connector: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( Video Graphics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Array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 )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puter video output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18. COM1: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(COM/Communicaion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Port/Serial Port) 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modems,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terminals, peripherals,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and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computers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ទៅ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compute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r 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19. PS/2 Port: Port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Mouse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និង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Keyb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oard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20. 24-pin ATX12V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power supply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connector: connector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Power Supply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21. ATX12V 4-pin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power connector: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បន្ថែម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Power Supply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22. IDE/ATA/Parallel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ATA socket: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storage devices (hard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disk drives, floppy disk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drives, optical disc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drives, tape drives)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23. Front Panel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Header/Connector: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Font Panel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24.USB4 Header: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USB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25.USB3 Header: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USB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26.Floppy Disk Conne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ctor: Connector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Floopy Disk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27. USBV1/USBV2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ផ្តល់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+5V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រឺ​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+5V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STB(standby,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ផ្តល់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Voltage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ទោះបី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Com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puter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មិនទាន់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Power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on)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ទៅ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ងៅយ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USB3,USB4,US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B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ក្នុង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LAN Port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28. Printer Port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Connector: Connector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Printer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29. Clear CMOS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reset/clear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BIOS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  <a:cs typeface="Khmer OS"/>
              </a:rPr>
              <a:t>ដោយប្រើ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Jumper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EA23A41-2DF3-464D-B6E2-2AFCE879970D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 txBox="1"/>
          <p:nvPr/>
        </p:nvSpPr>
        <p:spPr>
          <a:xfrm>
            <a:off x="0" y="-338040"/>
            <a:ext cx="10080000" cy="447444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30. AUDIO Header: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(Front Panel Audio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Header)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សម្រាប់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audio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front panel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31. CDIN Connecor: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(CD-RO M Audio-in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Connector)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សម្រាប់ទ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ទូលយក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audio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source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ពី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CD-ROM,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DVD-ROM, PCI sound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card, PCI TV turner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card etc..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32. S/PDIF_OUT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header: (Digital Audio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out Connector)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សម្រាប់​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S​/PDIF audio output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33. BIOS Chip: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chip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ផ្ទុក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Program(BIOS)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ដែលផ្តល់សេវាកម្ម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អោយ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OS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និង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program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ដំ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ណើរការ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ជាមួយ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hardware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នៅពេ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ល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boot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34.LAN Chip: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សម្រាប់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គ្រប់គ្រង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data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នៃ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LAN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35. Resistor: 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ជាស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មាសធាតុសម្រាប់បន្ថយ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ចរន្តឆ្លងកាត់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,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កែ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signal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level,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ចែក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voltage,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បិទ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/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ប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ញ្ឈប់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transmission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lines(line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ដែល</a:t>
            </a:r>
            <a:r>
              <a:rPr b="0" lang="hi-IN" sz="1400" spc="-1" strike="noStrike">
                <a:solidFill>
                  <a:srgbClr val="2c3e50"/>
                </a:solidFill>
                <a:latin typeface="Khmer OS"/>
              </a:rPr>
              <a:t>ចម្លង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electromagnetic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wave)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  <a:p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36. Transistor: amplify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or switch electrical </a:t>
            </a:r>
            <a:r>
              <a:rPr b="0" lang="en-US" sz="1400" spc="-1" strike="noStrike">
                <a:solidFill>
                  <a:srgbClr val="2c3e50"/>
                </a:solidFill>
                <a:latin typeface="Khmer OS"/>
              </a:rPr>
              <a:t>signals and power</a:t>
            </a:r>
            <a:endParaRPr b="0" lang="en-US" sz="1400" spc="-1" strike="noStrike">
              <a:solidFill>
                <a:srgbClr val="2c3e50"/>
              </a:solidFill>
              <a:latin typeface="Khmer O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D7EE941-331B-4F37-8731-0242A30483B9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27" name="Picture 2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28" name="Picture 5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TextBox 1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0" name="Picture 7"/>
          <p:cNvSpPr/>
          <p:nvPr/>
        </p:nvSpPr>
        <p:spPr>
          <a:xfrm>
            <a:off x="79200" y="62280"/>
            <a:ext cx="5816520" cy="5505120"/>
          </a:xfrm>
          <a:prstGeom prst="roundRect">
            <a:avLst>
              <a:gd name="adj" fmla="val 8594"/>
            </a:avLst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1" name="Rectangle 2"/>
          <p:cNvSpPr/>
          <p:nvPr/>
        </p:nvSpPr>
        <p:spPr>
          <a:xfrm>
            <a:off x="843480" y="1558800"/>
            <a:ext cx="382680" cy="741600"/>
          </a:xfrm>
          <a:prstGeom prst="rect">
            <a:avLst/>
          </a:prstGeom>
          <a:noFill/>
          <a:ln w="76200">
            <a:solidFill>
              <a:srgbClr val="ffc000">
                <a:lumMod val="60000"/>
                <a:lumOff val="40000"/>
              </a:srgb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2" name="Isosceles Triangle 2"/>
          <p:cNvSpPr/>
          <p:nvPr/>
        </p:nvSpPr>
        <p:spPr>
          <a:xfrm rot="14698200">
            <a:off x="1801440" y="907920"/>
            <a:ext cx="522360" cy="198180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c000">
                <a:lumMod val="60000"/>
                <a:lumOff val="40000"/>
              </a:srgb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233" name="Picture 10"/>
          <p:cNvSpPr/>
          <p:nvPr/>
        </p:nvSpPr>
        <p:spPr>
          <a:xfrm>
            <a:off x="2665440" y="964080"/>
            <a:ext cx="1284480" cy="1189800"/>
          </a:xfrm>
          <a:prstGeom prst="ellipse">
            <a:avLst/>
          </a:prstGeom>
          <a:blipFill rotWithShape="0">
            <a:blip r:embed="rId8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3000" sy="103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234" name="TextBox 5"/>
          <p:cNvSpPr/>
          <p:nvPr/>
        </p:nvSpPr>
        <p:spPr>
          <a:xfrm>
            <a:off x="5997600" y="61920"/>
            <a:ext cx="30880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1. LED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35" name="Picture 11" descr=""/>
          <p:cNvPicPr/>
          <p:nvPr/>
        </p:nvPicPr>
        <p:blipFill>
          <a:blip r:embed="rId9"/>
          <a:stretch/>
        </p:blipFill>
        <p:spPr>
          <a:xfrm>
            <a:off x="6019920" y="2835000"/>
            <a:ext cx="3939840" cy="26424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36" name="TextBox 6"/>
          <p:cNvSpPr/>
          <p:nvPr/>
        </p:nvSpPr>
        <p:spPr>
          <a:xfrm>
            <a:off x="6146280" y="964080"/>
            <a:ext cx="357156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4400" spc="-1" strike="noStrike">
                <a:solidFill>
                  <a:srgbClr val="ffffff"/>
                </a:solidFill>
                <a:latin typeface="Calibri"/>
              </a:rPr>
              <a:t>មុខងារ</a:t>
            </a:r>
            <a:r>
              <a:rPr b="0" lang="km-KH" sz="4400" spc="-1" strike="noStrike">
                <a:solidFill>
                  <a:srgbClr val="ffffff"/>
                </a:solidFill>
                <a:latin typeface="Calibri"/>
              </a:rPr>
              <a:t>ជួយ</a:t>
            </a:r>
            <a:r>
              <a:rPr b="0" lang="km-KH" sz="4400" spc="-1" strike="noStrike">
                <a:solidFill>
                  <a:srgbClr val="ffffff"/>
                </a:solidFill>
                <a:latin typeface="Calibri"/>
              </a:rPr>
              <a:t>បង្កើន​</a:t>
            </a:r>
            <a:r>
              <a:rPr b="0" lang="km-KH" sz="4400" spc="-1" strike="noStrike">
                <a:solidFill>
                  <a:srgbClr val="ffffff"/>
                </a:solidFill>
                <a:latin typeface="Calibri"/>
              </a:rPr>
              <a:t>ពន្លឺ</a:t>
            </a:r>
            <a:endParaRPr b="0" lang="en-US" sz="4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3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39" name="Picture 8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0" name="TextBox 2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1" name="Picture 9"/>
          <p:cNvSpPr/>
          <p:nvPr/>
        </p:nvSpPr>
        <p:spPr>
          <a:xfrm>
            <a:off x="145800" y="154080"/>
            <a:ext cx="5816520" cy="550656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2" name="Rectangle 1"/>
          <p:cNvSpPr/>
          <p:nvPr/>
        </p:nvSpPr>
        <p:spPr>
          <a:xfrm rot="5400000">
            <a:off x="76320" y="2171880"/>
            <a:ext cx="901800" cy="2973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Isosceles Triangle 1"/>
          <p:cNvSpPr/>
          <p:nvPr/>
        </p:nvSpPr>
        <p:spPr>
          <a:xfrm rot="15677400">
            <a:off x="1199160" y="1486440"/>
            <a:ext cx="537480" cy="155196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Picture 15"/>
          <p:cNvSpPr/>
          <p:nvPr/>
        </p:nvSpPr>
        <p:spPr>
          <a:xfrm>
            <a:off x="2139840" y="1619640"/>
            <a:ext cx="1189080" cy="118908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245" name="TextBox 3"/>
          <p:cNvSpPr/>
          <p:nvPr/>
        </p:nvSpPr>
        <p:spPr>
          <a:xfrm>
            <a:off x="6003360" y="100080"/>
            <a:ext cx="32259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2.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RESIST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OR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6" name="Picture 16" descr=""/>
          <p:cNvPicPr/>
          <p:nvPr/>
        </p:nvPicPr>
        <p:blipFill>
          <a:blip r:embed="rId8"/>
          <a:srcRect l="11693" t="0" r="7587" b="8688"/>
          <a:stretch/>
        </p:blipFill>
        <p:spPr>
          <a:xfrm>
            <a:off x="5929200" y="3113640"/>
            <a:ext cx="4183560" cy="18219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47" name="TextBox 4"/>
          <p:cNvSpPr/>
          <p:nvPr/>
        </p:nvSpPr>
        <p:spPr>
          <a:xfrm>
            <a:off x="6200280" y="1179360"/>
            <a:ext cx="35384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800" spc="-1" strike="noStrike">
                <a:solidFill>
                  <a:srgbClr val="ffffff"/>
                </a:solidFill>
                <a:latin typeface="Google Sans"/>
              </a:rPr>
              <a:t>ត្រូវបាន</a:t>
            </a:r>
            <a:r>
              <a:rPr b="0" lang="km-KH" sz="2800" spc="-1" strike="noStrike">
                <a:solidFill>
                  <a:srgbClr val="ffffff"/>
                </a:solidFill>
                <a:latin typeface="Google Sans"/>
              </a:rPr>
              <a:t>ប្រើ ដើម្បី</a:t>
            </a:r>
            <a:r>
              <a:rPr b="0" lang="km-KH" sz="2800" spc="-1" strike="noStrike">
                <a:solidFill>
                  <a:srgbClr val="ffffff"/>
                </a:solidFill>
                <a:latin typeface="Google Sans"/>
              </a:rPr>
              <a:t>ទប់ទល់នឹង</a:t>
            </a:r>
            <a:r>
              <a:rPr b="0" lang="km-KH" sz="2800" spc="-1" strike="noStrike">
                <a:solidFill>
                  <a:srgbClr val="ffffff"/>
                </a:solidFill>
                <a:latin typeface="Google Sans"/>
              </a:rPr>
              <a:t>លំហូរនៃ</a:t>
            </a:r>
            <a:r>
              <a:rPr b="0" lang="km-KH" sz="2800" spc="-1" strike="noStrike">
                <a:solidFill>
                  <a:srgbClr val="ffffff"/>
                </a:solidFill>
                <a:latin typeface="Google Sans"/>
              </a:rPr>
              <a:t>ចរន្ត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12" descr=""/>
          <p:cNvPicPr/>
          <p:nvPr/>
        </p:nvPicPr>
        <p:blipFill>
          <a:blip r:embed="rId1"/>
          <a:stretch/>
        </p:blipFill>
        <p:spPr>
          <a:xfrm>
            <a:off x="6834240" y="0"/>
            <a:ext cx="2752200" cy="242856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13" descr=""/>
          <p:cNvPicPr/>
          <p:nvPr/>
        </p:nvPicPr>
        <p:blipFill>
          <a:blip r:embed="rId2"/>
          <a:stretch/>
        </p:blipFill>
        <p:spPr>
          <a:xfrm>
            <a:off x="1259280" y="2149200"/>
            <a:ext cx="7560360" cy="1370520"/>
          </a:xfrm>
          <a:prstGeom prst="rect">
            <a:avLst/>
          </a:prstGeom>
          <a:ln w="0">
            <a:noFill/>
          </a:ln>
        </p:spPr>
      </p:pic>
      <p:sp>
        <p:nvSpPr>
          <p:cNvPr id="250" name="Picture 14"/>
          <p:cNvSpPr/>
          <p:nvPr/>
        </p:nvSpPr>
        <p:spPr>
          <a:xfrm>
            <a:off x="360" y="360"/>
            <a:ext cx="10079640" cy="5669640"/>
          </a:xfrm>
          <a:prstGeom prst="roundRect">
            <a:avLst>
              <a:gd name="adj" fmla="val 8594"/>
            </a:avLst>
          </a:prstGeom>
          <a:blipFill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1" name="TextBox 7"/>
          <p:cNvSpPr/>
          <p:nvPr/>
        </p:nvSpPr>
        <p:spPr>
          <a:xfrm>
            <a:off x="0" y="5670000"/>
            <a:ext cx="100796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This Photo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 by Unknown Author is </a:t>
            </a: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licensed under </a:t>
            </a: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CC BY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2" name="Picture 21"/>
          <p:cNvSpPr/>
          <p:nvPr/>
        </p:nvSpPr>
        <p:spPr>
          <a:xfrm>
            <a:off x="96120" y="141480"/>
            <a:ext cx="5804640" cy="5527800"/>
          </a:xfrm>
          <a:prstGeom prst="roundRect">
            <a:avLst>
              <a:gd name="adj" fmla="val 8594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3" name="Rectangle 4"/>
          <p:cNvSpPr/>
          <p:nvPr/>
        </p:nvSpPr>
        <p:spPr>
          <a:xfrm>
            <a:off x="3624120" y="4758480"/>
            <a:ext cx="901800" cy="45108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Isosceles Triangle 3"/>
          <p:cNvSpPr/>
          <p:nvPr/>
        </p:nvSpPr>
        <p:spPr>
          <a:xfrm rot="9789000">
            <a:off x="3190680" y="3095640"/>
            <a:ext cx="659520" cy="170028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icture 22"/>
          <p:cNvSpPr/>
          <p:nvPr/>
        </p:nvSpPr>
        <p:spPr>
          <a:xfrm>
            <a:off x="2562480" y="2353320"/>
            <a:ext cx="1161000" cy="1104480"/>
          </a:xfrm>
          <a:prstGeom prst="ellipse">
            <a:avLst/>
          </a:prstGeom>
          <a:blipFill rotWithShape="0">
            <a:blip r:embed="rId7"/>
            <a:srcRect/>
            <a:stretch/>
          </a:blipFill>
          <a:ln cap="rnd" w="63500">
            <a:solidFill>
              <a:srgbClr val="333333"/>
            </a:solidFill>
            <a:round/>
          </a:ln>
          <a:effectLst>
            <a:outerShdw algn="ctr" blurRad="63360" rotWithShape="0" sx="104000" sy="104000">
              <a:srgbClr val="ffff00"/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256" name="Picture 23" descr=""/>
          <p:cNvPicPr/>
          <p:nvPr/>
        </p:nvPicPr>
        <p:blipFill>
          <a:blip r:embed="rId8"/>
          <a:srcRect l="6251" t="12991" r="12199" b="0"/>
          <a:stretch/>
        </p:blipFill>
        <p:spPr>
          <a:xfrm>
            <a:off x="5900760" y="2480400"/>
            <a:ext cx="4178880" cy="25329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257" name="TextBox 8"/>
          <p:cNvSpPr/>
          <p:nvPr/>
        </p:nvSpPr>
        <p:spPr>
          <a:xfrm>
            <a:off x="5900760" y="70560"/>
            <a:ext cx="32230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3.TRANSI</a:t>
            </a: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STOR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8" name="TextBox 12"/>
          <p:cNvSpPr/>
          <p:nvPr/>
        </p:nvSpPr>
        <p:spPr>
          <a:xfrm>
            <a:off x="6157440" y="1157040"/>
            <a:ext cx="354960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មានមុខ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ងារ ពង្រីក 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និងប្តូរសញ្ញា</a:t>
            </a:r>
            <a:r>
              <a:rPr b="0" lang="km-KH" sz="2600" spc="-1" strike="noStrike">
                <a:solidFill>
                  <a:srgbClr val="ffffff"/>
                </a:solidFill>
                <a:latin typeface="Google Sans"/>
              </a:rPr>
              <a:t>អគ្គិសនី</a:t>
            </a:r>
            <a:endParaRPr b="0" lang="en-US" sz="2600" spc="-1" strike="noStrike">
              <a:latin typeface="Arial"/>
            </a:endParaRPr>
          </a:p>
        </p:txBody>
      </p: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2024-01-18T23:15:13Z</dcterms:created>
  <dc:creator/>
  <dc:description/>
  <dc:language>en-US</dc:language>
  <cp:lastModifiedBy/>
  <dcterms:modified xsi:type="dcterms:W3CDTF">2024-01-21T12:14:29Z</dcterms:modified>
  <cp:revision>37</cp:revision>
  <dc:subject/>
  <dc:title>Midnightblue</dc:title>
</cp:coreProperties>
</file>